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6" r:id="rId3"/>
  </p:sldMasterIdLst>
  <p:notesMasterIdLst>
    <p:notesMasterId r:id="rId15"/>
  </p:notesMasterIdLst>
  <p:sldIdLst>
    <p:sldId id="256" r:id="rId4"/>
    <p:sldId id="257" r:id="rId5"/>
    <p:sldId id="280" r:id="rId6"/>
    <p:sldId id="281" r:id="rId7"/>
    <p:sldId id="282" r:id="rId8"/>
    <p:sldId id="283" r:id="rId9"/>
    <p:sldId id="286" r:id="rId10"/>
    <p:sldId id="284" r:id="rId11"/>
    <p:sldId id="287" r:id="rId12"/>
    <p:sldId id="290" r:id="rId13"/>
    <p:sldId id="292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6BA"/>
    <a:srgbClr val="1C86C0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86" autoAdjust="0"/>
    <p:restoredTop sz="95596" autoAdjust="0"/>
  </p:normalViewPr>
  <p:slideViewPr>
    <p:cSldViewPr>
      <p:cViewPr>
        <p:scale>
          <a:sx n="75" d="100"/>
          <a:sy n="75" d="100"/>
        </p:scale>
        <p:origin x="-1122" y="-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CA4CF666-DF68-49CF-B5D0-6A1309EBC1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865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C5E38B-30D2-4314-9FD1-DEFDC5EB3722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211F7-BB23-4A34-BACA-58AC3D02DF74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CF666-DF68-49CF-B5D0-6A1309EBC1C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97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704850"/>
          </a:xfrm>
          <a:effectLst>
            <a:outerShdw dist="12700" algn="ctr" rotWithShape="0">
              <a:schemeClr val="bg1"/>
            </a:outerShdw>
          </a:effectLst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295400"/>
            <a:ext cx="7772400" cy="685800"/>
          </a:xfrm>
          <a:effectLst>
            <a:outerShdw dist="12700" algn="ctr" rotWithShape="0">
              <a:schemeClr val="bg1"/>
            </a:outerShdw>
          </a:effec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hlink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7824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162868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840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763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6806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8853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509167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551239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51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7450" y="457200"/>
            <a:ext cx="19621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457200"/>
            <a:ext cx="57340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9952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AFFFE-4784-4234-9233-B206A9B7E09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0871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C367C-AB48-420A-8EDE-30CDE20327E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400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EFDC7-AC8E-452D-82A9-1F0A5AF33EA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788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C5678-C98E-459C-86D4-C3C75EA89F4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6527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73607-E6ED-4419-86BE-1E086FA3C9F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80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9212A6-70D3-45E8-9FDB-8EFCC138118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46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A802D-61AA-4F78-B555-B5ECF9B80FF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612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80A19-32FB-4B69-AC80-F6A27DD55C9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964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A94441-831F-4E04-B2F2-92CB4D672BD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5621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355CE-CA22-4883-A89E-69048A95A89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9442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E8EA1-E3E6-4171-8991-4FAB0EE5C80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451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CB1CE5-7258-412B-AE77-44E77F3311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8269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1E620E1-3F20-4474-B941-AB2332B3475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4407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2E5CEC8-D212-42C1-B5BB-C462041F796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7647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7CE1F13-A479-4642-9809-FF1BAE0055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4703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AFFFE-4784-4234-9233-B206A9B7E09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7402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C367C-AB48-420A-8EDE-30CDE20327E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7898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EFDC7-AC8E-452D-82A9-1F0A5AF33EA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8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C5678-C98E-459C-86D4-C3C75EA89F4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7845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73607-E6ED-4419-86BE-1E086FA3C9F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71795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9212A6-70D3-45E8-9FDB-8EFCC138118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1227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A802D-61AA-4F78-B555-B5ECF9B80FF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05368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80A19-32FB-4B69-AC80-F6A27DD55C9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068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A94441-831F-4E04-B2F2-92CB4D672BD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65916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355CE-CA22-4883-A89E-69048A95A89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04442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E8EA1-E3E6-4171-8991-4FAB0EE5C80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4087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CB1CE5-7258-412B-AE77-44E77F3311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94138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1E620E1-3F20-4474-B941-AB2332B3475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7773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2E5CEC8-D212-42C1-B5BB-C462041F796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42218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7CE1F13-A479-4642-9809-FF1BAE0055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363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CCCC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/>
            <a:endParaRPr lang="ru-RU" baseline="0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baseline="0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67B2BF-75C9-4614-B096-EDAFD3CD06C2}" type="slidenum">
              <a:rPr lang="ru-RU" baseline="0" smtClean="0">
                <a:solidFill>
                  <a:srgbClr val="000000"/>
                </a:solidFill>
              </a:rPr>
              <a:pPr/>
              <a:t>‹#›</a:t>
            </a:fld>
            <a:endParaRPr lang="ru-RU" baseline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195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CCCC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/>
            <a:endParaRPr lang="ru-RU" baseline="0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baseline="0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67B2BF-75C9-4614-B096-EDAFD3CD06C2}" type="slidenum">
              <a:rPr lang="ru-RU" baseline="0" smtClean="0">
                <a:solidFill>
                  <a:srgbClr val="000000"/>
                </a:solidFill>
              </a:rPr>
              <a:pPr/>
              <a:t>‹#›</a:t>
            </a:fld>
            <a:endParaRPr lang="ru-RU" baseline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599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Олег\Desktop\Рисунок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93096"/>
            <a:ext cx="1966739" cy="215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Олег\Desktop\Рисунок1s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36029"/>
            <a:ext cx="11811000" cy="885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5039172" cy="1523256"/>
          </a:xfrm>
        </p:spPr>
        <p:txBody>
          <a:bodyPr/>
          <a:lstStyle/>
          <a:p>
            <a:r>
              <a:rPr lang="ru-RU" sz="4800" b="1" dirty="0" err="1" smtClean="0">
                <a:latin typeface="Calibri" pitchFamily="34" charset="0"/>
                <a:cs typeface="Calibri" pitchFamily="34" charset="0"/>
              </a:rPr>
              <a:t>Эукариотическая</a:t>
            </a:r>
            <a:r>
              <a:rPr lang="ru-RU" sz="4800" b="1" dirty="0" smtClean="0">
                <a:latin typeface="Calibri" pitchFamily="34" charset="0"/>
                <a:cs typeface="Calibri" pitchFamily="34" charset="0"/>
              </a:rPr>
              <a:t> клетка. Ядро.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2348880"/>
            <a:ext cx="4648200" cy="541784"/>
          </a:xfrm>
        </p:spPr>
        <p:txBody>
          <a:bodyPr/>
          <a:lstStyle/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Выполнила: Щетинина Г.П.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188640"/>
            <a:ext cx="611844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Microsoft Sans Serif" pitchFamily="34" charset="0"/>
              </a:defRPr>
            </a:lvl9pPr>
          </a:lstStyle>
          <a:p>
            <a:pPr algn="ctr"/>
            <a:r>
              <a:rPr lang="ru-RU" b="1" baseline="0" dirty="0" smtClean="0">
                <a:latin typeface="Calibri" pitchFamily="34" charset="0"/>
                <a:cs typeface="Calibri" pitchFamily="34" charset="0"/>
              </a:rPr>
              <a:t> О какой части клетки идет речь?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11560" y="1340768"/>
            <a:ext cx="7056784" cy="4896544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 smtClean="0">
                <a:solidFill>
                  <a:srgbClr val="800000"/>
                </a:solidFill>
                <a:latin typeface="Arial"/>
              </a:rPr>
              <a:t>  Правитель </a:t>
            </a: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мудрый, справедливый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         Хозяин в доме и слуга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         Он регулирует движенье,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         Процессы роста, синтеза.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         Хранит секреты информаций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         Но передать ее готов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         Своим потомкам и тебе,  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         Не ради прихоти и славы,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</a:pPr>
            <a:r>
              <a:rPr lang="ru-RU" sz="3200" kern="0" baseline="0" dirty="0">
                <a:solidFill>
                  <a:srgbClr val="800000"/>
                </a:solidFill>
                <a:latin typeface="Arial"/>
              </a:rPr>
              <a:t>         А ради жизни на Земле.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Я</a:t>
            </a:r>
            <a:r>
              <a:rPr lang="ru-RU" b="1" dirty="0" smtClean="0"/>
              <a:t>дро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u="sng" dirty="0">
                <a:solidFill>
                  <a:srgbClr val="006600"/>
                </a:solidFill>
                <a:latin typeface="Arial"/>
              </a:rPr>
              <a:t>Форма ядра</a:t>
            </a:r>
            <a:r>
              <a:rPr lang="ru-RU" sz="2800" dirty="0">
                <a:solidFill>
                  <a:srgbClr val="000000"/>
                </a:solidFill>
                <a:latin typeface="Arial"/>
              </a:rPr>
              <a:t> </a:t>
            </a:r>
            <a:endParaRPr lang="ru-RU" sz="2800" dirty="0" smtClean="0">
              <a:solidFill>
                <a:srgbClr val="000000"/>
              </a:solidFill>
              <a:latin typeface="Arial"/>
            </a:endParaRPr>
          </a:p>
          <a:p>
            <a:pPr lvl="0"/>
            <a:r>
              <a:rPr lang="ru-RU" sz="2800" dirty="0" smtClean="0">
                <a:solidFill>
                  <a:srgbClr val="000000"/>
                </a:solidFill>
                <a:latin typeface="Arial"/>
              </a:rPr>
              <a:t>Сферическая</a:t>
            </a:r>
            <a:endParaRPr lang="ru-RU" sz="2800" dirty="0">
              <a:solidFill>
                <a:srgbClr val="000000"/>
              </a:solidFill>
              <a:latin typeface="Arial"/>
            </a:endParaRPr>
          </a:p>
          <a:p>
            <a:pPr lvl="0"/>
            <a:r>
              <a:rPr lang="ru-RU" sz="2800" dirty="0">
                <a:solidFill>
                  <a:srgbClr val="000000"/>
                </a:solidFill>
                <a:latin typeface="Arial"/>
              </a:rPr>
              <a:t>Эллипсовидная</a:t>
            </a:r>
          </a:p>
          <a:p>
            <a:pPr lvl="0"/>
            <a:endParaRPr lang="ru-RU" sz="2800" dirty="0">
              <a:solidFill>
                <a:srgbClr val="000000"/>
              </a:solidFill>
              <a:latin typeface="Arial"/>
            </a:endParaRPr>
          </a:p>
          <a:p>
            <a:pPr lvl="0"/>
            <a:r>
              <a:rPr lang="ru-RU" sz="2800" u="sng" dirty="0">
                <a:solidFill>
                  <a:srgbClr val="006600"/>
                </a:solidFill>
                <a:latin typeface="Arial"/>
              </a:rPr>
              <a:t>Размеры ядра</a:t>
            </a:r>
          </a:p>
          <a:p>
            <a:pPr lvl="0"/>
            <a:r>
              <a:rPr lang="ru-RU" sz="2800" dirty="0">
                <a:solidFill>
                  <a:srgbClr val="000000"/>
                </a:solidFill>
                <a:latin typeface="Arial"/>
              </a:rPr>
              <a:t>Диаметр ядра обычно 3-10 мкм</a:t>
            </a:r>
          </a:p>
          <a:p>
            <a:pPr lvl="0"/>
            <a:endParaRPr lang="ru-RU" sz="28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36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Клетки по количеству ядер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sz="2800" dirty="0">
                <a:solidFill>
                  <a:srgbClr val="000000"/>
                </a:solidFill>
                <a:latin typeface="Arial"/>
              </a:rPr>
              <a:t>Встречаются</a:t>
            </a:r>
          </a:p>
          <a:p>
            <a:pPr lvl="0">
              <a:buNone/>
            </a:pPr>
            <a:r>
              <a:rPr lang="ru-RU" sz="2800" dirty="0">
                <a:solidFill>
                  <a:srgbClr val="000000"/>
                </a:solidFill>
                <a:latin typeface="Arial"/>
              </a:rPr>
              <a:t>клетки</a:t>
            </a:r>
          </a:p>
          <a:p>
            <a:pPr lvl="0">
              <a:buNone/>
            </a:pPr>
            <a:r>
              <a:rPr lang="ru-RU" sz="2800" u="sng" dirty="0" smtClean="0">
                <a:solidFill>
                  <a:srgbClr val="006600"/>
                </a:solidFill>
                <a:latin typeface="Arial"/>
              </a:rPr>
              <a:t>- одноядерные</a:t>
            </a:r>
          </a:p>
          <a:p>
            <a:pPr lvl="0">
              <a:buNone/>
            </a:pPr>
            <a:r>
              <a:rPr lang="ru-RU" sz="2800" u="sng" dirty="0" smtClean="0">
                <a:solidFill>
                  <a:srgbClr val="006600"/>
                </a:solidFill>
                <a:latin typeface="Arial"/>
              </a:rPr>
              <a:t>- двуядерные</a:t>
            </a:r>
            <a:endParaRPr lang="ru-RU" sz="2800" u="sng" dirty="0">
              <a:solidFill>
                <a:srgbClr val="006600"/>
              </a:solidFill>
              <a:latin typeface="Arial"/>
            </a:endParaRPr>
          </a:p>
          <a:p>
            <a:pPr lvl="0">
              <a:buNone/>
            </a:pPr>
            <a:r>
              <a:rPr lang="ru-RU" sz="2800" dirty="0">
                <a:solidFill>
                  <a:srgbClr val="000000"/>
                </a:solidFill>
                <a:latin typeface="Arial"/>
              </a:rPr>
              <a:t>( инфузории) </a:t>
            </a:r>
          </a:p>
          <a:p>
            <a:pPr lvl="0"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</a:rPr>
              <a:t>- </a:t>
            </a:r>
            <a:r>
              <a:rPr lang="ru-RU" sz="2800" u="sng" dirty="0">
                <a:solidFill>
                  <a:srgbClr val="006600"/>
                </a:solidFill>
                <a:latin typeface="Arial"/>
              </a:rPr>
              <a:t>многоядерные</a:t>
            </a:r>
          </a:p>
          <a:p>
            <a:pPr lvl="0">
              <a:buNone/>
            </a:pPr>
            <a:r>
              <a:rPr lang="ru-RU" sz="2800" dirty="0">
                <a:solidFill>
                  <a:srgbClr val="000000"/>
                </a:solidFill>
                <a:latin typeface="Arial"/>
              </a:rPr>
              <a:t>(опалины)</a:t>
            </a:r>
          </a:p>
        </p:txBody>
      </p:sp>
      <p:pic>
        <p:nvPicPr>
          <p:cNvPr id="4" name="Picture 7" descr="opalin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509120"/>
            <a:ext cx="2138362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28800"/>
            <a:ext cx="3233936" cy="300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116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476672"/>
            <a:ext cx="7315200" cy="5771728"/>
          </a:xfrm>
        </p:spPr>
        <p:txBody>
          <a:bodyPr/>
          <a:lstStyle/>
          <a:p>
            <a:r>
              <a:rPr lang="ru-RU" u="sng" dirty="0">
                <a:solidFill>
                  <a:srgbClr val="006600"/>
                </a:solidFill>
              </a:rPr>
              <a:t>Некоторые </a:t>
            </a:r>
            <a:r>
              <a:rPr lang="ru-RU" dirty="0" err="1"/>
              <a:t>высокоспециализированые</a:t>
            </a:r>
            <a:r>
              <a:rPr lang="ru-RU" dirty="0"/>
              <a:t> клетки </a:t>
            </a:r>
            <a:r>
              <a:rPr lang="ru-RU" u="sng" dirty="0">
                <a:solidFill>
                  <a:srgbClr val="006600"/>
                </a:solidFill>
              </a:rPr>
              <a:t>вторично утрачивают ядро</a:t>
            </a:r>
          </a:p>
          <a:p>
            <a:pPr>
              <a:buFontTx/>
              <a:buNone/>
            </a:pPr>
            <a:r>
              <a:rPr lang="ru-RU" dirty="0"/>
              <a:t>Эритроциты</a:t>
            </a:r>
          </a:p>
          <a:p>
            <a:pPr>
              <a:buFontTx/>
              <a:buNone/>
            </a:pPr>
            <a:r>
              <a:rPr lang="ru-RU" dirty="0"/>
              <a:t>млекопитающих</a:t>
            </a:r>
          </a:p>
          <a:p>
            <a:endParaRPr lang="ru-RU" dirty="0"/>
          </a:p>
          <a:p>
            <a:pPr>
              <a:buFontTx/>
              <a:buNone/>
            </a:pPr>
            <a:r>
              <a:rPr lang="ru-RU" dirty="0"/>
              <a:t>Ситовидные </a:t>
            </a:r>
            <a:r>
              <a:rPr lang="ru-RU" dirty="0" smtClean="0"/>
              <a:t>трубочки</a:t>
            </a:r>
          </a:p>
          <a:p>
            <a:pPr>
              <a:buFontTx/>
              <a:buNone/>
            </a:pPr>
            <a:r>
              <a:rPr lang="ru-RU" dirty="0" smtClean="0"/>
              <a:t>покрытосеменных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13" descr="user1953_pic1101_12193291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060848"/>
            <a:ext cx="259152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95750"/>
            <a:ext cx="3236913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86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Строение ядра</a:t>
            </a:r>
            <a:endParaRPr lang="ru-RU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981200"/>
            <a:ext cx="528192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8009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rgbClr val="006600"/>
                </a:solidFill>
              </a:rPr>
              <a:t>Соответствуют разным фазам жизни клетки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96230"/>
            <a:ext cx="4038600" cy="4487069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6600"/>
                </a:solidFill>
              </a:rPr>
              <a:t>     Хроматин</a:t>
            </a:r>
            <a:endParaRPr lang="ru-RU" sz="4000" b="1" dirty="0">
              <a:solidFill>
                <a:srgbClr val="006600"/>
              </a:solidFill>
            </a:endParaRPr>
          </a:p>
          <a:p>
            <a:r>
              <a:rPr lang="ru-RU" sz="1800" dirty="0"/>
              <a:t>Вещество клеточного ядра имеющий вид </a:t>
            </a:r>
            <a:r>
              <a:rPr lang="ru-RU" sz="1800" dirty="0" err="1"/>
              <a:t>глыбок</a:t>
            </a:r>
            <a:r>
              <a:rPr lang="ru-RU" sz="1800" dirty="0"/>
              <a:t> , гранул и нитей; (хорошо окрашивается основными красителями</a:t>
            </a:r>
            <a:r>
              <a:rPr lang="ru-RU" sz="1600" dirty="0"/>
              <a:t>).</a:t>
            </a:r>
          </a:p>
          <a:p>
            <a:r>
              <a:rPr lang="ru-RU" sz="1600" b="1" dirty="0">
                <a:solidFill>
                  <a:srgbClr val="800000"/>
                </a:solidFill>
              </a:rPr>
              <a:t>Химический состав:</a:t>
            </a:r>
          </a:p>
          <a:p>
            <a:r>
              <a:rPr lang="ru-RU" sz="1600" b="1" dirty="0">
                <a:solidFill>
                  <a:srgbClr val="800000"/>
                </a:solidFill>
              </a:rPr>
              <a:t>ДНК 30 -45%</a:t>
            </a:r>
          </a:p>
          <a:p>
            <a:r>
              <a:rPr lang="ru-RU" sz="1600" b="1" dirty="0" err="1">
                <a:solidFill>
                  <a:srgbClr val="800000"/>
                </a:solidFill>
              </a:rPr>
              <a:t>Гистоновые</a:t>
            </a:r>
            <a:r>
              <a:rPr lang="ru-RU" sz="1600" b="1" dirty="0">
                <a:solidFill>
                  <a:srgbClr val="800000"/>
                </a:solidFill>
              </a:rPr>
              <a:t> белки 30-50%</a:t>
            </a:r>
          </a:p>
          <a:p>
            <a:r>
              <a:rPr lang="ru-RU" sz="1600" b="1" dirty="0" err="1">
                <a:solidFill>
                  <a:srgbClr val="800000"/>
                </a:solidFill>
              </a:rPr>
              <a:t>Негистоновые</a:t>
            </a:r>
            <a:r>
              <a:rPr lang="ru-RU" sz="1600" b="1" dirty="0">
                <a:solidFill>
                  <a:srgbClr val="800000"/>
                </a:solidFill>
              </a:rPr>
              <a:t> белки 4-33%</a:t>
            </a:r>
          </a:p>
          <a:p>
            <a:endParaRPr lang="ru-RU" sz="1600" b="1" dirty="0">
              <a:solidFill>
                <a:srgbClr val="800000"/>
              </a:solidFill>
            </a:endParaRP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219700" y="1700213"/>
            <a:ext cx="3678238" cy="4525962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6600"/>
                </a:solidFill>
              </a:rPr>
              <a:t>  Хромосомы</a:t>
            </a:r>
            <a:endParaRPr lang="ru-RU" sz="4000" b="1" dirty="0">
              <a:solidFill>
                <a:srgbClr val="006600"/>
              </a:solidFill>
            </a:endParaRPr>
          </a:p>
          <a:p>
            <a:r>
              <a:rPr lang="ru-RU" sz="2000" dirty="0"/>
              <a:t>Структурные элементы клеточного ядра палочковидной формы</a:t>
            </a:r>
          </a:p>
          <a:p>
            <a:endParaRPr lang="ru-RU" sz="2000" dirty="0"/>
          </a:p>
          <a:p>
            <a:r>
              <a:rPr lang="ru-RU" sz="1600" b="1" dirty="0">
                <a:solidFill>
                  <a:srgbClr val="800000"/>
                </a:solidFill>
              </a:rPr>
              <a:t>Химический состав:</a:t>
            </a:r>
          </a:p>
          <a:p>
            <a:r>
              <a:rPr lang="ru-RU" sz="1600" b="1" dirty="0">
                <a:solidFill>
                  <a:srgbClr val="800000"/>
                </a:solidFill>
              </a:rPr>
              <a:t>ДНК 30 -45%</a:t>
            </a:r>
          </a:p>
          <a:p>
            <a:r>
              <a:rPr lang="ru-RU" sz="1600" b="1" dirty="0" err="1">
                <a:solidFill>
                  <a:srgbClr val="800000"/>
                </a:solidFill>
              </a:rPr>
              <a:t>Гистоновые</a:t>
            </a:r>
            <a:r>
              <a:rPr lang="ru-RU" sz="1600" b="1" dirty="0">
                <a:solidFill>
                  <a:srgbClr val="800000"/>
                </a:solidFill>
              </a:rPr>
              <a:t> белки 30-50%</a:t>
            </a:r>
          </a:p>
          <a:p>
            <a:r>
              <a:rPr lang="ru-RU" sz="1600" b="1" dirty="0" err="1">
                <a:solidFill>
                  <a:srgbClr val="800000"/>
                </a:solidFill>
              </a:rPr>
              <a:t>Негистоновые</a:t>
            </a:r>
            <a:r>
              <a:rPr lang="ru-RU" sz="1600" b="1" dirty="0">
                <a:solidFill>
                  <a:srgbClr val="800000"/>
                </a:solidFill>
              </a:rPr>
              <a:t> белки 4-33%</a:t>
            </a:r>
          </a:p>
          <a:p>
            <a:endParaRPr lang="ru-RU" sz="1600" b="1" dirty="0">
              <a:solidFill>
                <a:srgbClr val="800000"/>
              </a:solidFill>
            </a:endParaRPr>
          </a:p>
          <a:p>
            <a:endParaRPr lang="ru-RU" sz="2000" b="1" dirty="0"/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468313" y="1412875"/>
            <a:ext cx="2808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800" b="1" baseline="0" dirty="0" smtClean="0">
                <a:solidFill>
                  <a:srgbClr val="800000"/>
                </a:solidFill>
              </a:rPr>
              <a:t>Период роста клетки</a:t>
            </a: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5364163" y="1412875"/>
            <a:ext cx="2879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800" b="1" baseline="0" smtClean="0">
                <a:solidFill>
                  <a:srgbClr val="800000"/>
                </a:solidFill>
              </a:rPr>
              <a:t>Период деления клетки</a:t>
            </a:r>
          </a:p>
        </p:txBody>
      </p:sp>
      <p:pic>
        <p:nvPicPr>
          <p:cNvPr id="63497" name="Picture 9" descr="200605181806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00438"/>
            <a:ext cx="2160588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395288" y="6092825"/>
            <a:ext cx="7921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800" baseline="0" smtClean="0">
                <a:solidFill>
                  <a:srgbClr val="000000"/>
                </a:solidFill>
              </a:rPr>
              <a:t>Термин "хромосома" был предложен в 1888 W. Waldeyer.</a:t>
            </a:r>
          </a:p>
        </p:txBody>
      </p:sp>
    </p:spTree>
    <p:extLst>
      <p:ext uri="{BB962C8B-B14F-4D97-AF65-F5344CB8AC3E}">
        <p14:creationId xmlns:p14="http://schemas.microsoft.com/office/powerpoint/2010/main" xmlns="" val="402998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6600"/>
                </a:solidFill>
              </a:rPr>
              <a:t>Строение хромосомы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dirty="0">
                <a:solidFill>
                  <a:srgbClr val="000000"/>
                </a:solidFill>
                <a:latin typeface="Arial"/>
              </a:rPr>
              <a:t>5 — </a:t>
            </a:r>
            <a:r>
              <a:rPr lang="ru-RU" sz="2800" dirty="0" err="1">
                <a:solidFill>
                  <a:srgbClr val="000000"/>
                </a:solidFill>
                <a:latin typeface="Arial"/>
              </a:rPr>
              <a:t>центромера</a:t>
            </a:r>
            <a:r>
              <a:rPr lang="ru-RU" sz="2800" dirty="0">
                <a:solidFill>
                  <a:srgbClr val="000000"/>
                </a:solidFill>
                <a:latin typeface="Arial"/>
              </a:rPr>
              <a:t>;</a:t>
            </a:r>
          </a:p>
          <a:p>
            <a:pPr lvl="0"/>
            <a:r>
              <a:rPr lang="ru-RU" sz="2800" dirty="0">
                <a:solidFill>
                  <a:srgbClr val="000000"/>
                </a:solidFill>
                <a:latin typeface="Arial"/>
              </a:rPr>
              <a:t>6 — вторичная перетяжка; </a:t>
            </a:r>
          </a:p>
          <a:p>
            <a:pPr lvl="0"/>
            <a:r>
              <a:rPr lang="ru-RU" sz="2800" dirty="0">
                <a:solidFill>
                  <a:srgbClr val="000000"/>
                </a:solidFill>
                <a:latin typeface="Arial"/>
              </a:rPr>
              <a:t>7 — спутник; </a:t>
            </a:r>
          </a:p>
          <a:p>
            <a:pPr lvl="0"/>
            <a:r>
              <a:rPr lang="ru-RU" sz="2800" dirty="0">
                <a:solidFill>
                  <a:srgbClr val="000000"/>
                </a:solidFill>
                <a:latin typeface="Arial"/>
              </a:rPr>
              <a:t>8 — хроматиды; </a:t>
            </a:r>
          </a:p>
          <a:p>
            <a:pPr lvl="0"/>
            <a:r>
              <a:rPr lang="ru-RU" sz="2800" dirty="0">
                <a:solidFill>
                  <a:srgbClr val="000000"/>
                </a:solidFill>
                <a:latin typeface="Arial"/>
              </a:rPr>
              <a:t>9 — </a:t>
            </a:r>
            <a:r>
              <a:rPr lang="ru-RU" sz="2800" dirty="0" err="1">
                <a:solidFill>
                  <a:srgbClr val="000000"/>
                </a:solidFill>
                <a:latin typeface="Arial"/>
              </a:rPr>
              <a:t>теломеры</a:t>
            </a:r>
            <a:r>
              <a:rPr lang="ru-RU" sz="280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endParaRPr lang="ru-RU" dirty="0"/>
          </a:p>
        </p:txBody>
      </p:sp>
      <p:pic>
        <p:nvPicPr>
          <p:cNvPr id="4" name="Picture 7" descr="img2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628775"/>
            <a:ext cx="3673475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012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>
                <a:solidFill>
                  <a:srgbClr val="800000"/>
                </a:solidFill>
              </a:rPr>
              <a:t>Кариотип</a:t>
            </a:r>
          </a:p>
        </p:txBody>
      </p:sp>
      <p:sp>
        <p:nvSpPr>
          <p:cNvPr id="73742" name="Rectangle 1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RU" sz="2800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ru-RU" sz="2400" dirty="0" smtClean="0">
              <a:solidFill>
                <a:srgbClr val="80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rgbClr val="800000"/>
                </a:solidFill>
              </a:rPr>
              <a:t>Кариотип- </a:t>
            </a:r>
            <a:r>
              <a:rPr lang="ru-RU" sz="2800" dirty="0">
                <a:solidFill>
                  <a:srgbClr val="800000"/>
                </a:solidFill>
              </a:rPr>
              <a:t>характерные для вида особенности хромосом (то есть их количество, размеры, форма, наличие спутников и т.д</a:t>
            </a:r>
            <a:r>
              <a:rPr lang="ru-RU" sz="2800" dirty="0" smtClean="0">
                <a:solidFill>
                  <a:srgbClr val="800000"/>
                </a:solidFill>
              </a:rPr>
              <a:t>.).</a:t>
            </a:r>
            <a:endParaRPr lang="ru-RU" sz="2800" dirty="0">
              <a:solidFill>
                <a:srgbClr val="800000"/>
              </a:solidFill>
            </a:endParaRPr>
          </a:p>
        </p:txBody>
      </p:sp>
      <p:pic>
        <p:nvPicPr>
          <p:cNvPr id="73741" name="Picture 13" descr="BOR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52513"/>
            <a:ext cx="8064500" cy="273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093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8000"/>
                </a:solidFill>
              </a:rPr>
              <a:t>Особенности кариотипа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259263" cy="452596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dirty="0" smtClean="0"/>
              <a:t>В кариотипе разных видов чаще всего четное число хромосом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dirty="0" smtClean="0"/>
              <a:t>Парные </a:t>
            </a:r>
            <a:r>
              <a:rPr lang="ru-RU" dirty="0"/>
              <a:t>хромосомы- гомологичные( одна хромосома из отцовского организма другая из материнского)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dirty="0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19700" y="1600200"/>
            <a:ext cx="3467100" cy="452596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rgbClr val="008000"/>
                </a:solidFill>
              </a:rPr>
              <a:t>Соматические 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rgbClr val="008000"/>
                </a:solidFill>
              </a:rPr>
              <a:t> ( тела) клетки </a:t>
            </a:r>
            <a:endParaRPr lang="en-US" dirty="0">
              <a:solidFill>
                <a:srgbClr val="008000"/>
              </a:solidFill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rgbClr val="008000"/>
                </a:solidFill>
              </a:rPr>
              <a:t>имеют </a:t>
            </a:r>
            <a:r>
              <a:rPr lang="ru-RU" dirty="0" smtClean="0">
                <a:solidFill>
                  <a:srgbClr val="008000"/>
                </a:solidFill>
              </a:rPr>
              <a:t>диплоидный набор </a:t>
            </a:r>
            <a:r>
              <a:rPr lang="ru-RU" dirty="0">
                <a:solidFill>
                  <a:srgbClr val="008000"/>
                </a:solidFill>
              </a:rPr>
              <a:t>хромосом (2</a:t>
            </a:r>
            <a:r>
              <a:rPr lang="en-US" dirty="0">
                <a:solidFill>
                  <a:srgbClr val="008000"/>
                </a:solidFill>
              </a:rPr>
              <a:t>n)</a:t>
            </a:r>
            <a:endParaRPr lang="ru-RU" dirty="0">
              <a:solidFill>
                <a:srgbClr val="008000"/>
              </a:solidFill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rgbClr val="008000"/>
                </a:solidFill>
              </a:rPr>
              <a:t>Половые клетки имеют гаплоидный набор хромосом (1</a:t>
            </a:r>
            <a:r>
              <a:rPr lang="en-US" dirty="0">
                <a:solidFill>
                  <a:srgbClr val="008000"/>
                </a:solidFill>
              </a:rPr>
              <a:t>n)</a:t>
            </a:r>
            <a:endParaRPr lang="ru-RU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70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6600"/>
                </a:solidFill>
              </a:rPr>
              <a:t>Функции ядра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1.Хранение наследственной информации и передача ее дочерним клеткам в процессе деления</a:t>
            </a:r>
          </a:p>
          <a:p>
            <a:r>
              <a:rPr lang="ru-RU"/>
              <a:t>2. Регуляция жизнедеятельности клетки путем регуляции синтеза различных белков.</a:t>
            </a:r>
          </a:p>
          <a:p>
            <a:r>
              <a:rPr lang="ru-RU"/>
              <a:t>3. Место образования субъедениц рибосом</a:t>
            </a:r>
          </a:p>
        </p:txBody>
      </p:sp>
    </p:spTree>
    <p:extLst>
      <p:ext uri="{BB962C8B-B14F-4D97-AF65-F5344CB8AC3E}">
        <p14:creationId xmlns:p14="http://schemas.microsoft.com/office/powerpoint/2010/main" xmlns="" val="222710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powerpoint-template 13">
      <a:dk1>
        <a:srgbClr val="4D4D4D"/>
      </a:dk1>
      <a:lt1>
        <a:srgbClr val="FFFFFF"/>
      </a:lt1>
      <a:dk2>
        <a:srgbClr val="4D4D4D"/>
      </a:dk2>
      <a:lt2>
        <a:srgbClr val="F4EE00"/>
      </a:lt2>
      <a:accent1>
        <a:srgbClr val="6BC4FF"/>
      </a:accent1>
      <a:accent2>
        <a:srgbClr val="DDB72C"/>
      </a:accent2>
      <a:accent3>
        <a:srgbClr val="FFFFFF"/>
      </a:accent3>
      <a:accent4>
        <a:srgbClr val="404040"/>
      </a:accent4>
      <a:accent5>
        <a:srgbClr val="BADEFF"/>
      </a:accent5>
      <a:accent6>
        <a:srgbClr val="C8A627"/>
      </a:accent6>
      <a:hlink>
        <a:srgbClr val="0091FF"/>
      </a:hlink>
      <a:folHlink>
        <a:srgbClr val="DDDDDD"/>
      </a:folHlink>
    </a:clrScheme>
    <a:fontScheme name="powerpoint-template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 1">
        <a:dk1>
          <a:srgbClr val="4D4D4D"/>
        </a:dk1>
        <a:lt1>
          <a:srgbClr val="FFFFFF"/>
        </a:lt1>
        <a:dk2>
          <a:srgbClr val="4D4D4D"/>
        </a:dk2>
        <a:lt2>
          <a:srgbClr val="80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2">
        <a:dk1>
          <a:srgbClr val="4D4D4D"/>
        </a:dk1>
        <a:lt1>
          <a:srgbClr val="FFFFFF"/>
        </a:lt1>
        <a:dk2>
          <a:srgbClr val="4D4D4D"/>
        </a:dk2>
        <a:lt2>
          <a:srgbClr val="B92B2B"/>
        </a:lt2>
        <a:accent1>
          <a:srgbClr val="0095B7"/>
        </a:accent1>
        <a:accent2>
          <a:srgbClr val="FAAC8F"/>
        </a:accent2>
        <a:accent3>
          <a:srgbClr val="FFFFFF"/>
        </a:accent3>
        <a:accent4>
          <a:srgbClr val="404040"/>
        </a:accent4>
        <a:accent5>
          <a:srgbClr val="AAC8D8"/>
        </a:accent5>
        <a:accent6>
          <a:srgbClr val="E39B81"/>
        </a:accent6>
        <a:hlink>
          <a:srgbClr val="2D328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3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4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1FAA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5">
        <a:dk1>
          <a:srgbClr val="4D4D4D"/>
        </a:dk1>
        <a:lt1>
          <a:srgbClr val="FFFFFF"/>
        </a:lt1>
        <a:dk2>
          <a:srgbClr val="4D4D4D"/>
        </a:dk2>
        <a:lt2>
          <a:srgbClr val="1376BA"/>
        </a:lt2>
        <a:accent1>
          <a:srgbClr val="2091CB"/>
        </a:accent1>
        <a:accent2>
          <a:srgbClr val="2D76E4"/>
        </a:accent2>
        <a:accent3>
          <a:srgbClr val="FFFFFF"/>
        </a:accent3>
        <a:accent4>
          <a:srgbClr val="404040"/>
        </a:accent4>
        <a:accent5>
          <a:srgbClr val="ABC7E2"/>
        </a:accent5>
        <a:accent6>
          <a:srgbClr val="286ACF"/>
        </a:accent6>
        <a:hlink>
          <a:srgbClr val="3BAE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6">
        <a:dk1>
          <a:srgbClr val="4D4D4D"/>
        </a:dk1>
        <a:lt1>
          <a:srgbClr val="FFFFFF"/>
        </a:lt1>
        <a:dk2>
          <a:srgbClr val="4D4D4D"/>
        </a:dk2>
        <a:lt2>
          <a:srgbClr val="1376BA"/>
        </a:lt2>
        <a:accent1>
          <a:srgbClr val="2091CB"/>
        </a:accent1>
        <a:accent2>
          <a:srgbClr val="2D76E4"/>
        </a:accent2>
        <a:accent3>
          <a:srgbClr val="FFFFFF"/>
        </a:accent3>
        <a:accent4>
          <a:srgbClr val="404040"/>
        </a:accent4>
        <a:accent5>
          <a:srgbClr val="ABC7E2"/>
        </a:accent5>
        <a:accent6>
          <a:srgbClr val="286ACF"/>
        </a:accent6>
        <a:hlink>
          <a:srgbClr val="992E2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7">
        <a:dk1>
          <a:srgbClr val="4D4D4D"/>
        </a:dk1>
        <a:lt1>
          <a:srgbClr val="FFFFFF"/>
        </a:lt1>
        <a:dk2>
          <a:srgbClr val="4D4D4D"/>
        </a:dk2>
        <a:lt2>
          <a:srgbClr val="1376BA"/>
        </a:lt2>
        <a:accent1>
          <a:srgbClr val="2091CB"/>
        </a:accent1>
        <a:accent2>
          <a:srgbClr val="2D76E4"/>
        </a:accent2>
        <a:accent3>
          <a:srgbClr val="FFFFFF"/>
        </a:accent3>
        <a:accent4>
          <a:srgbClr val="404040"/>
        </a:accent4>
        <a:accent5>
          <a:srgbClr val="ABC7E2"/>
        </a:accent5>
        <a:accent6>
          <a:srgbClr val="286ACF"/>
        </a:accent6>
        <a:hlink>
          <a:srgbClr val="B9620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8">
        <a:dk1>
          <a:srgbClr val="4D4D4D"/>
        </a:dk1>
        <a:lt1>
          <a:srgbClr val="FFFFFF"/>
        </a:lt1>
        <a:dk2>
          <a:srgbClr val="4D4D4D"/>
        </a:dk2>
        <a:lt2>
          <a:srgbClr val="1376BA"/>
        </a:lt2>
        <a:accent1>
          <a:srgbClr val="2091CB"/>
        </a:accent1>
        <a:accent2>
          <a:srgbClr val="2D76E4"/>
        </a:accent2>
        <a:accent3>
          <a:srgbClr val="FFFFFF"/>
        </a:accent3>
        <a:accent4>
          <a:srgbClr val="404040"/>
        </a:accent4>
        <a:accent5>
          <a:srgbClr val="ABC7E2"/>
        </a:accent5>
        <a:accent6>
          <a:srgbClr val="286ACF"/>
        </a:accent6>
        <a:hlink>
          <a:srgbClr val="813C8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9">
        <a:dk1>
          <a:srgbClr val="4D4D4D"/>
        </a:dk1>
        <a:lt1>
          <a:srgbClr val="FFFFFF"/>
        </a:lt1>
        <a:dk2>
          <a:srgbClr val="4D4D4D"/>
        </a:dk2>
        <a:lt2>
          <a:srgbClr val="6BC4FF"/>
        </a:lt2>
        <a:accent1>
          <a:srgbClr val="F0C91D"/>
        </a:accent1>
        <a:accent2>
          <a:srgbClr val="4CD134"/>
        </a:accent2>
        <a:accent3>
          <a:srgbClr val="FFFFFF"/>
        </a:accent3>
        <a:accent4>
          <a:srgbClr val="404040"/>
        </a:accent4>
        <a:accent5>
          <a:srgbClr val="F6E1AB"/>
        </a:accent5>
        <a:accent6>
          <a:srgbClr val="44BD2E"/>
        </a:accent6>
        <a:hlink>
          <a:srgbClr val="0091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0">
        <a:dk1>
          <a:srgbClr val="4D4D4D"/>
        </a:dk1>
        <a:lt1>
          <a:srgbClr val="FFFFFF"/>
        </a:lt1>
        <a:dk2>
          <a:srgbClr val="4D4D4D"/>
        </a:dk2>
        <a:lt2>
          <a:srgbClr val="6BC4FF"/>
        </a:lt2>
        <a:accent1>
          <a:srgbClr val="F0C91D"/>
        </a:accent1>
        <a:accent2>
          <a:srgbClr val="DDCF15"/>
        </a:accent2>
        <a:accent3>
          <a:srgbClr val="FFFFFF"/>
        </a:accent3>
        <a:accent4>
          <a:srgbClr val="404040"/>
        </a:accent4>
        <a:accent5>
          <a:srgbClr val="F6E1AB"/>
        </a:accent5>
        <a:accent6>
          <a:srgbClr val="C8BB12"/>
        </a:accent6>
        <a:hlink>
          <a:srgbClr val="0091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1">
        <a:dk1>
          <a:srgbClr val="4D4D4D"/>
        </a:dk1>
        <a:lt1>
          <a:srgbClr val="FFFFFF"/>
        </a:lt1>
        <a:dk2>
          <a:srgbClr val="4D4D4D"/>
        </a:dk2>
        <a:lt2>
          <a:srgbClr val="C9CF15"/>
        </a:lt2>
        <a:accent1>
          <a:srgbClr val="6BC4FF"/>
        </a:accent1>
        <a:accent2>
          <a:srgbClr val="DDCF15"/>
        </a:accent2>
        <a:accent3>
          <a:srgbClr val="FFFFFF"/>
        </a:accent3>
        <a:accent4>
          <a:srgbClr val="404040"/>
        </a:accent4>
        <a:accent5>
          <a:srgbClr val="BADEFF"/>
        </a:accent5>
        <a:accent6>
          <a:srgbClr val="C8BB12"/>
        </a:accent6>
        <a:hlink>
          <a:srgbClr val="0091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2">
        <a:dk1>
          <a:srgbClr val="4D4D4D"/>
        </a:dk1>
        <a:lt1>
          <a:srgbClr val="FFFFFF"/>
        </a:lt1>
        <a:dk2>
          <a:srgbClr val="4D4D4D"/>
        </a:dk2>
        <a:lt2>
          <a:srgbClr val="F4EE00"/>
        </a:lt2>
        <a:accent1>
          <a:srgbClr val="6BC4FF"/>
        </a:accent1>
        <a:accent2>
          <a:srgbClr val="DDCF15"/>
        </a:accent2>
        <a:accent3>
          <a:srgbClr val="FFFFFF"/>
        </a:accent3>
        <a:accent4>
          <a:srgbClr val="404040"/>
        </a:accent4>
        <a:accent5>
          <a:srgbClr val="BADEFF"/>
        </a:accent5>
        <a:accent6>
          <a:srgbClr val="C8BB12"/>
        </a:accent6>
        <a:hlink>
          <a:srgbClr val="0091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3">
        <a:dk1>
          <a:srgbClr val="4D4D4D"/>
        </a:dk1>
        <a:lt1>
          <a:srgbClr val="FFFFFF"/>
        </a:lt1>
        <a:dk2>
          <a:srgbClr val="4D4D4D"/>
        </a:dk2>
        <a:lt2>
          <a:srgbClr val="F4EE00"/>
        </a:lt2>
        <a:accent1>
          <a:srgbClr val="6BC4FF"/>
        </a:accent1>
        <a:accent2>
          <a:srgbClr val="DDB72C"/>
        </a:accent2>
        <a:accent3>
          <a:srgbClr val="FFFFFF"/>
        </a:accent3>
        <a:accent4>
          <a:srgbClr val="404040"/>
        </a:accent4>
        <a:accent5>
          <a:srgbClr val="BADEFF"/>
        </a:accent5>
        <a:accent6>
          <a:srgbClr val="C8A627"/>
        </a:accent6>
        <a:hlink>
          <a:srgbClr val="0091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36</TotalTime>
  <Words>320</Words>
  <Application>Microsoft Office PowerPoint</Application>
  <PresentationFormat>Экран (4:3)</PresentationFormat>
  <Paragraphs>74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powerpoint-template</vt:lpstr>
      <vt:lpstr>Оформление по умолчанию</vt:lpstr>
      <vt:lpstr>1_Оформление по умолчанию</vt:lpstr>
      <vt:lpstr>Эукариотическая клетка. Ядро.</vt:lpstr>
      <vt:lpstr>Слайд 2</vt:lpstr>
      <vt:lpstr>Ядро </vt:lpstr>
      <vt:lpstr>Клетки по количеству ядер</vt:lpstr>
      <vt:lpstr>Слайд 5</vt:lpstr>
      <vt:lpstr>Строение ядра</vt:lpstr>
      <vt:lpstr>Соответствуют разным фазам жизни клетки</vt:lpstr>
      <vt:lpstr>Строение хромосомы</vt:lpstr>
      <vt:lpstr>Кариотип</vt:lpstr>
      <vt:lpstr>Особенности кариотипа</vt:lpstr>
      <vt:lpstr>Функции ядра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Олег</dc:creator>
  <cp:lastModifiedBy>Учитель1</cp:lastModifiedBy>
  <cp:revision>14</cp:revision>
  <dcterms:created xsi:type="dcterms:W3CDTF">2012-08-03T06:03:45Z</dcterms:created>
  <dcterms:modified xsi:type="dcterms:W3CDTF">2017-02-10T05:02:11Z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266188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